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048671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Курсы повышения квалификации</a:t>
            </a:r>
            <a:br>
              <a:rPr lang="ru-RU" sz="2400" dirty="0" smtClean="0"/>
            </a:br>
            <a:r>
              <a:rPr lang="ru-RU" sz="2400" dirty="0" smtClean="0"/>
              <a:t>АПК и ППРО</a:t>
            </a:r>
            <a:br>
              <a:rPr lang="ru-RU" sz="2400" dirty="0" smtClean="0"/>
            </a:br>
            <a:r>
              <a:rPr lang="ru-RU" sz="2400" dirty="0" smtClean="0"/>
              <a:t>« Современное сопровождение образовательного процесса (технологии, обеспечение, содержание) в условиях ФГОС».</a:t>
            </a:r>
            <a:br>
              <a:rPr lang="ru-RU" sz="2400" dirty="0" smtClean="0"/>
            </a:br>
            <a:r>
              <a:rPr lang="ru-RU" sz="4800" dirty="0" smtClean="0">
                <a:ln>
                  <a:solidFill>
                    <a:srgbClr val="FF0000"/>
                  </a:solidFill>
                </a:ln>
              </a:rPr>
              <a:t>Т е м а :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« Портрет учителя </a:t>
            </a:r>
            <a:r>
              <a:rPr lang="en-US" sz="4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XXI</a:t>
            </a:r>
            <a:r>
              <a:rPr lang="ru-RU" sz="48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века»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200" dirty="0" smtClean="0"/>
              <a:t>Составители:</a:t>
            </a:r>
            <a:br>
              <a:rPr lang="ru-RU" sz="2200" dirty="0" smtClean="0"/>
            </a:br>
            <a:r>
              <a:rPr lang="ru-RU" sz="2200" dirty="0" err="1" smtClean="0"/>
              <a:t>Абдулаева</a:t>
            </a:r>
            <a:r>
              <a:rPr lang="ru-RU" sz="2200" dirty="0" smtClean="0"/>
              <a:t>  </a:t>
            </a:r>
            <a:r>
              <a:rPr lang="ru-RU" sz="2200" dirty="0" err="1" smtClean="0"/>
              <a:t>Аминат</a:t>
            </a:r>
            <a:r>
              <a:rPr lang="ru-RU" sz="2200" dirty="0" smtClean="0"/>
              <a:t>  </a:t>
            </a:r>
            <a:r>
              <a:rPr lang="ru-RU" sz="2200" dirty="0" err="1" smtClean="0"/>
              <a:t>Эминовна</a:t>
            </a:r>
            <a:r>
              <a:rPr lang="ru-RU" sz="2200" dirty="0" smtClean="0"/>
              <a:t>, МКОУ « Лицей </a:t>
            </a:r>
            <a:r>
              <a:rPr lang="ru-RU" sz="2200" dirty="0" err="1" smtClean="0"/>
              <a:t>Мюрего</a:t>
            </a:r>
            <a:r>
              <a:rPr lang="ru-RU" sz="2200" dirty="0" smtClean="0"/>
              <a:t>»,</a:t>
            </a:r>
            <a:br>
              <a:rPr lang="ru-RU" sz="2200" dirty="0" smtClean="0"/>
            </a:br>
            <a:r>
              <a:rPr lang="ru-RU" sz="2200" dirty="0" smtClean="0"/>
              <a:t>Алиева </a:t>
            </a:r>
            <a:r>
              <a:rPr lang="ru-RU" sz="2200" dirty="0" err="1" smtClean="0"/>
              <a:t>Зухра</a:t>
            </a:r>
            <a:r>
              <a:rPr lang="ru-RU" sz="2200" dirty="0" smtClean="0"/>
              <a:t> </a:t>
            </a:r>
            <a:r>
              <a:rPr lang="ru-RU" sz="2200" dirty="0" err="1" smtClean="0"/>
              <a:t>Адилпашаевна</a:t>
            </a:r>
            <a:r>
              <a:rPr lang="ru-RU" sz="2200" dirty="0" smtClean="0"/>
              <a:t>, МКОУ «Лицей </a:t>
            </a:r>
            <a:r>
              <a:rPr lang="ru-RU" sz="2200" dirty="0" err="1" smtClean="0"/>
              <a:t>Мюрего</a:t>
            </a:r>
            <a:r>
              <a:rPr lang="ru-RU" sz="2200" dirty="0" smtClean="0"/>
              <a:t>»,</a:t>
            </a:r>
            <a:br>
              <a:rPr lang="ru-RU" sz="2200" dirty="0" smtClean="0"/>
            </a:br>
            <a:r>
              <a:rPr lang="ru-RU" sz="2200" dirty="0" smtClean="0"/>
              <a:t>Исаева </a:t>
            </a:r>
            <a:r>
              <a:rPr lang="ru-RU" sz="2200" dirty="0" err="1" smtClean="0"/>
              <a:t>Нурият</a:t>
            </a:r>
            <a:r>
              <a:rPr lang="ru-RU" sz="2200" dirty="0" smtClean="0"/>
              <a:t> </a:t>
            </a:r>
            <a:r>
              <a:rPr lang="ru-RU" sz="2200" dirty="0" err="1" smtClean="0"/>
              <a:t>Исамагомедовна</a:t>
            </a:r>
            <a:r>
              <a:rPr lang="ru-RU" sz="2200" dirty="0" smtClean="0"/>
              <a:t>, МКОУ « Лицей </a:t>
            </a:r>
            <a:r>
              <a:rPr lang="ru-RU" sz="2200" dirty="0" err="1" smtClean="0"/>
              <a:t>Мюрего</a:t>
            </a:r>
            <a:r>
              <a:rPr lang="ru-RU" sz="2200" dirty="0" smtClean="0"/>
              <a:t>»,</a:t>
            </a:r>
            <a:br>
              <a:rPr lang="ru-RU" sz="2200" dirty="0" smtClean="0"/>
            </a:br>
            <a:r>
              <a:rPr lang="ru-RU" sz="2200" dirty="0" smtClean="0"/>
              <a:t>Курбанова </a:t>
            </a:r>
            <a:r>
              <a:rPr lang="ru-RU" sz="2200" dirty="0" err="1" smtClean="0"/>
              <a:t>Умуркусум</a:t>
            </a:r>
            <a:r>
              <a:rPr lang="ru-RU" sz="2200" dirty="0" smtClean="0"/>
              <a:t> </a:t>
            </a:r>
            <a:r>
              <a:rPr lang="ru-RU" sz="2200" dirty="0" err="1" smtClean="0"/>
              <a:t>Табуковна</a:t>
            </a:r>
            <a:r>
              <a:rPr lang="ru-RU" sz="2200" dirty="0" smtClean="0"/>
              <a:t>, УСОШ №2,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err="1" smtClean="0"/>
              <a:t>Омарова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Аминат</a:t>
            </a:r>
            <a:r>
              <a:rPr lang="ru-RU" sz="2200" dirty="0" smtClean="0"/>
              <a:t> </a:t>
            </a:r>
            <a:r>
              <a:rPr lang="ru-RU" sz="2200" dirty="0" err="1" smtClean="0"/>
              <a:t>Алиевна</a:t>
            </a:r>
            <a:r>
              <a:rPr lang="ru-RU" sz="2200" dirty="0" smtClean="0"/>
              <a:t>, МКОУ « Лицей </a:t>
            </a:r>
            <a:r>
              <a:rPr lang="ru-RU" sz="2200" dirty="0" err="1" smtClean="0"/>
              <a:t>Мюрего</a:t>
            </a:r>
            <a:r>
              <a:rPr lang="ru-RU" sz="2200" dirty="0" smtClean="0"/>
              <a:t>»</a:t>
            </a:r>
            <a:br>
              <a:rPr lang="ru-RU" sz="2200" dirty="0" smtClean="0"/>
            </a:br>
            <a:r>
              <a:rPr lang="ru-RU" sz="1600" dirty="0" smtClean="0"/>
              <a:t>         </a:t>
            </a:r>
            <a:br>
              <a:rPr lang="ru-RU" sz="1600" dirty="0" smtClean="0"/>
            </a:br>
            <a:r>
              <a:rPr lang="ru-RU" sz="1600" dirty="0" smtClean="0"/>
              <a:t>Москва , 2013.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94927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проведения:</a:t>
            </a:r>
            <a:endParaRPr lang="ru-RU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Конференц-зал №2, оснащенный ИКТ.</a:t>
            </a:r>
            <a:endParaRPr lang="ru-RU" dirty="0"/>
          </a:p>
        </p:txBody>
      </p:sp>
      <p:pic>
        <p:nvPicPr>
          <p:cNvPr id="4" name="Picture 2" descr="F:\DCIM\101MSDCF\DSC0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5184576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1.Образ традиционного учителя:</a:t>
            </a:r>
          </a:p>
          <a:p>
            <a:pPr>
              <a:buNone/>
            </a:pPr>
            <a:r>
              <a:rPr lang="ru-RU" dirty="0" smtClean="0"/>
              <a:t>а) Как и чему учили вчера?</a:t>
            </a:r>
          </a:p>
          <a:p>
            <a:pPr>
              <a:buNone/>
            </a:pPr>
            <a:r>
              <a:rPr lang="ru-RU" dirty="0" smtClean="0"/>
              <a:t>б) Образ вчерашнего выпускника</a:t>
            </a:r>
          </a:p>
          <a:p>
            <a:pPr>
              <a:buNone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2. Образ современного учителя:</a:t>
            </a:r>
          </a:p>
          <a:p>
            <a:pPr>
              <a:buNone/>
            </a:pPr>
            <a:r>
              <a:rPr lang="ru-RU" dirty="0" smtClean="0"/>
              <a:t>а) Почему возникла потребность в учителе </a:t>
            </a:r>
            <a:r>
              <a:rPr lang="en-US" dirty="0" smtClean="0"/>
              <a:t>XXI </a:t>
            </a:r>
            <a:r>
              <a:rPr lang="ru-RU" dirty="0" smtClean="0"/>
              <a:t>века?</a:t>
            </a:r>
          </a:p>
          <a:p>
            <a:pPr>
              <a:buNone/>
            </a:pPr>
            <a:r>
              <a:rPr lang="ru-RU" dirty="0" smtClean="0"/>
              <a:t>б) Как и чему учить сегодня? </a:t>
            </a:r>
          </a:p>
          <a:p>
            <a:pPr>
              <a:buNone/>
            </a:pPr>
            <a:r>
              <a:rPr lang="ru-RU" dirty="0" smtClean="0"/>
              <a:t>в) Образ современного ученика.</a:t>
            </a:r>
          </a:p>
          <a:p>
            <a:pPr>
              <a:buNone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3. Урок современного учителя.</a:t>
            </a:r>
          </a:p>
          <a:p>
            <a:pPr>
              <a:buNone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4. Рефлексия.</a:t>
            </a:r>
          </a:p>
          <a:p>
            <a:pPr>
              <a:buNone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5. Заключение.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89055" flipV="1">
            <a:off x="4727903" y="-634812"/>
            <a:ext cx="3863420" cy="438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0953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 « Если мы будем учить    сегодня так, как мы учили вчера, мы украдем у детей завтра».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</a:t>
            </a:r>
            <a:r>
              <a:rPr lang="ru-RU" b="1" i="1" dirty="0" smtClean="0"/>
              <a:t>  Джон </a:t>
            </a:r>
            <a:r>
              <a:rPr lang="ru-RU" b="1" i="1" dirty="0" err="1" smtClean="0"/>
              <a:t>Дьюи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blipFill>
            <a:blip r:embed="rId2" cstate="print"/>
            <a:tile tx="0" ty="0" sx="100000" sy="100000" flip="none" algn="tl"/>
          </a:blipFill>
        </p:spPr>
        <p:txBody>
          <a:bodyPr>
            <a:prstTxWarp prst="textWave2">
              <a:avLst/>
            </a:prstTxWarp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n>
                  <a:solidFill>
                    <a:srgbClr val="00B050"/>
                  </a:solidFill>
                </a:ln>
              </a:rPr>
              <a:t>Спасибо за внимание.</a:t>
            </a:r>
            <a:endParaRPr lang="ru-RU" sz="2800" dirty="0">
              <a:ln>
                <a:solidFill>
                  <a:srgbClr val="00B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908720"/>
            <a:ext cx="5616624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 проекта:</a:t>
            </a:r>
            <a:br>
              <a:rPr lang="ru-RU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семинар</a:t>
            </a:r>
            <a:endParaRPr lang="ru-RU" sz="530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Picture 2" descr="F:\DCIM\101MSDCF\DSC02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3995936" cy="3717032"/>
          </a:xfrm>
          <a:prstGeom prst="rect">
            <a:avLst/>
          </a:prstGeom>
          <a:noFill/>
        </p:spPr>
      </p:pic>
      <p:pic>
        <p:nvPicPr>
          <p:cNvPr id="5" name="Picture 2" descr="F:\DCIM\101MSDCF\DSC02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5076056" cy="4725144"/>
          </a:xfrm>
          <a:prstGeom prst="rect">
            <a:avLst/>
          </a:prstGeom>
          <a:noFill/>
        </p:spPr>
      </p:pic>
      <p:pic>
        <p:nvPicPr>
          <p:cNvPr id="10" name="Picture 2" descr="F:\DCIM\101MSDCF\DSC02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Аннотация:</a:t>
            </a:r>
            <a:endParaRPr lang="ru-RU" sz="6600" b="1" dirty="0">
              <a:ln w="18000">
                <a:solidFill>
                  <a:schemeClr val="tx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4000" dirty="0" smtClean="0"/>
              <a:t>Данный проект предназначен для учителей, которые должны понимать,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</a:t>
            </a:r>
            <a:r>
              <a:rPr lang="ru-RU" sz="4000" dirty="0" smtClean="0"/>
              <a:t> они, 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чему</a:t>
            </a:r>
            <a:r>
              <a:rPr lang="ru-RU" sz="4000" dirty="0" smtClean="0"/>
              <a:t> они должны учиться,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</a:t>
            </a:r>
            <a:r>
              <a:rPr lang="ru-RU" sz="4000" dirty="0" smtClean="0"/>
              <a:t>владеть и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  <a:r>
              <a:rPr lang="ru-RU" sz="4000" dirty="0" smtClean="0"/>
              <a:t> действовать в образовательном пространстве.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4000" dirty="0" smtClean="0"/>
              <a:t>   </a:t>
            </a:r>
          </a:p>
          <a:p>
            <a:pPr>
              <a:buNone/>
            </a:pPr>
            <a:r>
              <a:rPr lang="ru-RU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   Актуальность</a:t>
            </a:r>
            <a:r>
              <a:rPr lang="ru-RU" sz="4000" dirty="0" smtClean="0"/>
              <a:t>   заключена в необходимости формирования и развития современным учителем мобильной самореализующейся  личности, способной к обучению на протяжении всей жизни.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/>
                  </a:solidFill>
                </a:ln>
              </a:rPr>
              <a:t>Проблема</a:t>
            </a:r>
            <a:endParaRPr lang="ru-RU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Кардинальное  изменение общества, главное, изменение выпускника, которого ждет рынок труда и новое информационное общество, привело к необходимости  создания образа учителя </a:t>
            </a:r>
            <a:r>
              <a:rPr lang="en-US" sz="4000" dirty="0" smtClean="0"/>
              <a:t>XXI</a:t>
            </a:r>
            <a:r>
              <a:rPr lang="ru-RU" sz="4000" dirty="0" smtClean="0"/>
              <a:t> века.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Цели: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/>
              <a:t>1.Определить образ педагога </a:t>
            </a:r>
            <a:r>
              <a:rPr lang="en-US" dirty="0" smtClean="0"/>
              <a:t>XXI</a:t>
            </a:r>
            <a:r>
              <a:rPr lang="ru-RU" dirty="0" smtClean="0"/>
              <a:t>  века.</a:t>
            </a:r>
          </a:p>
          <a:p>
            <a:pPr>
              <a:buNone/>
            </a:pPr>
            <a:r>
              <a:rPr lang="ru-RU" dirty="0" smtClean="0"/>
              <a:t>2.Выбрать важнейшие направления к созданию этого образа.</a:t>
            </a:r>
          </a:p>
          <a:p>
            <a:pPr>
              <a:buNone/>
            </a:pPr>
            <a:r>
              <a:rPr lang="ru-RU" dirty="0" smtClean="0"/>
              <a:t>3.Определить показатель продвижения и методы мониторинга этих показателей.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1.Расширить возможные направления продвижения педагога </a:t>
            </a:r>
            <a:r>
              <a:rPr lang="en-US" dirty="0" smtClean="0"/>
              <a:t>XXI</a:t>
            </a:r>
            <a:r>
              <a:rPr lang="ru-RU" dirty="0" smtClean="0"/>
              <a:t> века.</a:t>
            </a:r>
          </a:p>
          <a:p>
            <a:pPr>
              <a:buNone/>
            </a:pPr>
            <a:r>
              <a:rPr lang="ru-RU" dirty="0" smtClean="0"/>
              <a:t>2.Определить показатели продвижения к образу педагога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</a:p>
          <a:p>
            <a:pPr>
              <a:buNone/>
            </a:pPr>
            <a:r>
              <a:rPr lang="ru-RU" dirty="0" smtClean="0"/>
              <a:t>3. Определить методы измерения выбранных показателей продвижения к идеалу.</a:t>
            </a:r>
          </a:p>
          <a:p>
            <a:pPr>
              <a:buNone/>
            </a:pPr>
            <a:r>
              <a:rPr lang="ru-RU" dirty="0" smtClean="0"/>
              <a:t>4.Разработать перечень мероприятий, способствующих продвижению к идеальному образу  педагога</a:t>
            </a:r>
            <a:r>
              <a:rPr lang="en-US" dirty="0" smtClean="0"/>
              <a:t> XXI</a:t>
            </a:r>
            <a:r>
              <a:rPr lang="ru-RU" dirty="0" smtClean="0"/>
              <a:t> 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Гипотеза</a:t>
            </a:r>
            <a:endParaRPr lang="ru-RU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</a:t>
            </a:r>
            <a:r>
              <a:rPr lang="ru-RU" sz="3600" dirty="0" smtClean="0"/>
              <a:t>Если организовать семинар  учителей по созданию образа учителя </a:t>
            </a:r>
            <a:r>
              <a:rPr lang="en-US" sz="3600" dirty="0" smtClean="0"/>
              <a:t>XXI </a:t>
            </a:r>
            <a:r>
              <a:rPr lang="ru-RU" sz="3600" dirty="0" smtClean="0"/>
              <a:t>века, приобщить к этому семинару посещения уроков учителей, работающих по ФГОС, можно сделать вывод о том, что их ученики будут отвечать требованиям информационного общества.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88032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1.Исследовательский.</a:t>
            </a:r>
            <a:br>
              <a:rPr lang="ru-RU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</a:br>
            <a:r>
              <a:rPr lang="ru-RU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rPr>
              <a:t>2. Проблемный.</a:t>
            </a:r>
            <a:endParaRPr lang="ru-RU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1026" name="Picture 2" descr="F:\DSC_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4843684" cy="322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297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Курсы повышения квалификации АПК и ППРО « Современное сопровождение образовательного процесса (технологии, обеспечение, содержание) в условиях ФГОС». Т е м а : « Портрет учителя XXI века» Составители: Абдулаева  Аминат  Эминовна, МКОУ « Лицей Мюрего», Алиева Зухра Адилпашаевна, МКОУ «Лицей Мюрего», Исаева Нурият Исамагомедовна, МКОУ « Лицей Мюрего», Курбанова Умуркусум Табуковна, УСОШ №2, Омарова Аминат Алиевна, МКОУ « Лицей Мюрего»           Москва , 2013.    </vt:lpstr>
      <vt:lpstr>Вид проекта: семинар</vt:lpstr>
      <vt:lpstr>Аннотация:</vt:lpstr>
      <vt:lpstr>Слайд 4</vt:lpstr>
      <vt:lpstr>Проблема</vt:lpstr>
      <vt:lpstr>Цели:</vt:lpstr>
      <vt:lpstr>Задачи:</vt:lpstr>
      <vt:lpstr>Гипотеза</vt:lpstr>
      <vt:lpstr>Методы: 1.Исследовательский. 2. Проблемный.</vt:lpstr>
      <vt:lpstr>Место проведения:</vt:lpstr>
      <vt:lpstr>План семинара: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повышения квалификации АПК и ППРО « Современное сопровождение образовательного процесса (технологии, обеспечение, содержание) в условиях ФГОС».   Т е м а    </dc:title>
  <cp:lastModifiedBy>user</cp:lastModifiedBy>
  <cp:revision>30</cp:revision>
  <dcterms:modified xsi:type="dcterms:W3CDTF">2013-10-29T15:18:48Z</dcterms:modified>
</cp:coreProperties>
</file>